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4" r:id="rId3"/>
    <p:sldId id="293" r:id="rId4"/>
    <p:sldId id="292" r:id="rId5"/>
    <p:sldId id="259" r:id="rId6"/>
    <p:sldId id="257" r:id="rId7"/>
    <p:sldId id="258" r:id="rId8"/>
    <p:sldId id="260" r:id="rId9"/>
    <p:sldId id="262" r:id="rId10"/>
    <p:sldId id="301" r:id="rId11"/>
    <p:sldId id="302" r:id="rId12"/>
    <p:sldId id="299" r:id="rId13"/>
    <p:sldId id="300" r:id="rId14"/>
    <p:sldId id="303" r:id="rId15"/>
    <p:sldId id="266" r:id="rId16"/>
    <p:sldId id="263" r:id="rId17"/>
    <p:sldId id="267" r:id="rId18"/>
    <p:sldId id="268" r:id="rId19"/>
    <p:sldId id="269" r:id="rId20"/>
    <p:sldId id="297" r:id="rId21"/>
    <p:sldId id="296" r:id="rId22"/>
    <p:sldId id="270" r:id="rId23"/>
    <p:sldId id="271" r:id="rId24"/>
    <p:sldId id="272" r:id="rId25"/>
    <p:sldId id="273" r:id="rId26"/>
    <p:sldId id="274" r:id="rId27"/>
    <p:sldId id="305" r:id="rId28"/>
    <p:sldId id="275" r:id="rId29"/>
    <p:sldId id="278" r:id="rId30"/>
    <p:sldId id="279" r:id="rId31"/>
    <p:sldId id="280" r:id="rId32"/>
    <p:sldId id="282" r:id="rId33"/>
    <p:sldId id="261" r:id="rId34"/>
    <p:sldId id="276" r:id="rId35"/>
    <p:sldId id="294" r:id="rId36"/>
    <p:sldId id="295" r:id="rId37"/>
    <p:sldId id="287" r:id="rId38"/>
    <p:sldId id="286" r:id="rId39"/>
    <p:sldId id="284" r:id="rId40"/>
    <p:sldId id="285" r:id="rId41"/>
    <p:sldId id="290" r:id="rId42"/>
    <p:sldId id="304" r:id="rId43"/>
    <p:sldId id="265" r:id="rId44"/>
    <p:sldId id="288" r:id="rId45"/>
    <p:sldId id="289" r:id="rId46"/>
    <p:sldId id="281" r:id="rId47"/>
    <p:sldId id="277" r:id="rId48"/>
    <p:sldId id="291" r:id="rId49"/>
    <p:sldId id="306" r:id="rId5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62129" initials="T" lastIdx="1" clrIdx="0">
    <p:extLst>
      <p:ext uri="{19B8F6BF-5375-455C-9EA6-DF929625EA0E}">
        <p15:presenceInfo xmlns:p15="http://schemas.microsoft.com/office/powerpoint/2012/main" userId="T16212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63" d="100"/>
          <a:sy n="163" d="100"/>
        </p:scale>
        <p:origin x="120" y="2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0T11:37:23.153" idx="1">
    <p:pos x="7680" y="71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zhihu.com/search?q=%E4%BA%8C%E7%BB%B4%E6%95%B0%E7%BB%84&amp;search_source=Entity&amp;hybrid_search_source=Entity&amp;hybrid_search_extra=%7B%22sourceType%22%3A%22answer%22%2C%22sourceId%22%3A44821615%7D" TargetMode="External"/><Relationship Id="rId4" Type="http://schemas.openxmlformats.org/officeDocument/2006/relationships/hyperlink" Target="https://www.zhihu.com/search?q=%E4%B8%89%E7%BB%B4%E7%A9%BA%E9%97%B4&amp;search_source=Entity&amp;hybrid_search_source=Entity&amp;hybrid_search_extra=%7B%22sourceType%22%3A%22answer%22%2C%22sourceId%22%3A44821615%7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E828562-7C25-4912-9B7B-E335B31E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5200" dirty="0">
                <a:solidFill>
                  <a:srgbClr val="FFFFFF"/>
                </a:solidFill>
              </a:rPr>
              <a:t>UE4</a:t>
            </a:r>
            <a:r>
              <a:rPr lang="zh-CN" altLang="en-US" sz="5200" dirty="0">
                <a:solidFill>
                  <a:srgbClr val="FFFFFF"/>
                </a:solidFill>
              </a:rPr>
              <a:t>性能优化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4F5CB-34A8-4DCF-A060-AEDD70F4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纹理过滤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A8476-48FD-4455-99A2-E919D0BD7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邻近过滤</a:t>
            </a:r>
            <a:r>
              <a:rPr lang="en-US" altLang="zh-CN" dirty="0"/>
              <a:t>(Nearest Neighbor Filtering)</a:t>
            </a:r>
          </a:p>
          <a:p>
            <a:r>
              <a:rPr lang="zh-CN" altLang="en-US" dirty="0"/>
              <a:t>双线性过滤</a:t>
            </a:r>
            <a:r>
              <a:rPr lang="en-US" altLang="zh-CN" dirty="0"/>
              <a:t>(Bi)linear Filtering)</a:t>
            </a:r>
          </a:p>
          <a:p>
            <a:r>
              <a:rPr lang="zh-CN" altLang="en-US" dirty="0"/>
              <a:t>三线性过滤</a:t>
            </a:r>
            <a:r>
              <a:rPr lang="en-US" altLang="zh-CN" dirty="0"/>
              <a:t>(Trilinear Filtering)</a:t>
            </a:r>
          </a:p>
          <a:p>
            <a:r>
              <a:rPr lang="zh-CN" altLang="en-US" dirty="0"/>
              <a:t>各向异性过滤</a:t>
            </a:r>
            <a:r>
              <a:rPr lang="en-US" altLang="zh-CN" dirty="0"/>
              <a:t>(Anisotropic Filtering)</a:t>
            </a:r>
            <a:endParaRPr lang="zh-CN" altLang="en-US" dirty="0"/>
          </a:p>
        </p:txBody>
      </p:sp>
      <p:pic>
        <p:nvPicPr>
          <p:cNvPr id="4" name="Picture 2" descr="preview">
            <a:extLst>
              <a:ext uri="{FF2B5EF4-FFF2-40B4-BE49-F238E27FC236}">
                <a16:creationId xmlns:a16="http://schemas.microsoft.com/office/drawing/2014/main" id="{BF84339A-03AE-41E0-B49F-2B95F855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9" y="1219547"/>
            <a:ext cx="77247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1C8BC6E-0817-40AD-8428-C5237DCB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2476500"/>
            <a:ext cx="29241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2F4E76-7806-469A-838C-826AC20135FA}"/>
              </a:ext>
            </a:extLst>
          </p:cNvPr>
          <p:cNvSpPr txBox="1"/>
          <p:nvPr/>
        </p:nvSpPr>
        <p:spPr>
          <a:xfrm>
            <a:off x="1051120" y="5322718"/>
            <a:ext cx="996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三线性过滤方式就是在线性过滤的基础上，再从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mipmap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上选择最近的两层纹理，做一次加权采样</a:t>
            </a:r>
            <a:endParaRPr lang="zh-CN" altLang="en-US" dirty="0"/>
          </a:p>
        </p:txBody>
      </p:sp>
      <p:pic>
        <p:nvPicPr>
          <p:cNvPr id="4100" name="Picture 4" descr="preview">
            <a:extLst>
              <a:ext uri="{FF2B5EF4-FFF2-40B4-BE49-F238E27FC236}">
                <a16:creationId xmlns:a16="http://schemas.microsoft.com/office/drawing/2014/main" id="{5A4AF78A-7350-4809-ACB0-E334CBCC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6" y="1190690"/>
            <a:ext cx="7620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3217BB-AC28-482A-A3BD-2904BE922A3F}"/>
              </a:ext>
            </a:extLst>
          </p:cNvPr>
          <p:cNvSpPr txBox="1"/>
          <p:nvPr/>
        </p:nvSpPr>
        <p:spPr>
          <a:xfrm>
            <a:off x="2308860" y="5200780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各向异性过滤就是纹理过滤的终极形态，它比三线性滤波效果更好，也更复杂。三线性过滤将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uv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等价的考虑，最多只加权两层纹理；但是各向异性过滤，分别考虑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uv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两个方向的缩放，然后在多层纹理之间加权计算出最后结果。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1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B951C-F18B-4086-B077-9FFE19F2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各向异性过滤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617A7-FE9E-4463-894B-AB4EA63D2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各向异性过滤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就是在每一级上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多存一些图长宽上压缩比不同的图</a:t>
            </a:r>
            <a:endParaRPr lang="zh-CN" altLang="en-US" dirty="0"/>
          </a:p>
        </p:txBody>
      </p:sp>
      <p:pic>
        <p:nvPicPr>
          <p:cNvPr id="5122" name="Picture 2" descr="preview">
            <a:extLst>
              <a:ext uri="{FF2B5EF4-FFF2-40B4-BE49-F238E27FC236}">
                <a16:creationId xmlns:a16="http://schemas.microsoft.com/office/drawing/2014/main" id="{1B81F4FD-981D-4889-B5DA-1770F19C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10" y="2247900"/>
            <a:ext cx="709612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8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75D12-0AE9-4DFA-8723-F68AF47D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贴图格式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52E08-E3D4-4109-98B3-468DD6237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97" y="1408063"/>
            <a:ext cx="10515600" cy="4351338"/>
          </a:xfrm>
        </p:spPr>
        <p:txBody>
          <a:bodyPr/>
          <a:lstStyle/>
          <a:p>
            <a:r>
              <a:rPr lang="en-US" altLang="zh-CN" dirty="0"/>
              <a:t>ETC</a:t>
            </a:r>
            <a:r>
              <a:rPr lang="zh-CN" altLang="en-US" dirty="0"/>
              <a:t>系列 </a:t>
            </a:r>
            <a:r>
              <a:rPr lang="en-US" altLang="zh-CN" dirty="0"/>
              <a:t>Android</a:t>
            </a:r>
            <a:r>
              <a:rPr lang="zh-CN" altLang="en-US" dirty="0"/>
              <a:t>支持，</a:t>
            </a:r>
            <a:r>
              <a:rPr lang="en-US" altLang="zh-CN" dirty="0"/>
              <a:t>4X4</a:t>
            </a:r>
            <a:r>
              <a:rPr lang="zh-CN" altLang="en-US" dirty="0"/>
              <a:t>的像素块编码为</a:t>
            </a:r>
            <a:r>
              <a:rPr lang="en-US" altLang="zh-CN" dirty="0"/>
              <a:t>2X4</a:t>
            </a:r>
            <a:r>
              <a:rPr lang="zh-CN" altLang="en-US" dirty="0"/>
              <a:t>或</a:t>
            </a:r>
            <a:r>
              <a:rPr lang="en-US" altLang="zh-CN" dirty="0"/>
              <a:t>4X4</a:t>
            </a:r>
            <a:r>
              <a:rPr lang="zh-CN" altLang="en-US" dirty="0"/>
              <a:t>像素块</a:t>
            </a:r>
            <a:endParaRPr lang="en-US" altLang="zh-CN" dirty="0"/>
          </a:p>
          <a:p>
            <a:r>
              <a:rPr lang="en-US" altLang="zh-CN" dirty="0"/>
              <a:t>DXT</a:t>
            </a:r>
            <a:r>
              <a:rPr lang="zh-CN" altLang="en-US" dirty="0"/>
              <a:t>系列 </a:t>
            </a:r>
            <a:r>
              <a:rPr lang="en-US" altLang="zh-CN" dirty="0"/>
              <a:t>Windows</a:t>
            </a:r>
            <a:r>
              <a:rPr lang="zh-CN" altLang="en-US" dirty="0"/>
              <a:t>平台，块截断编码</a:t>
            </a:r>
            <a:endParaRPr lang="en-US" altLang="zh-CN" dirty="0"/>
          </a:p>
          <a:p>
            <a:r>
              <a:rPr lang="en-US" altLang="zh-CN" dirty="0"/>
              <a:t>PVRTC</a:t>
            </a:r>
            <a:r>
              <a:rPr lang="zh-CN" altLang="en-US" dirty="0"/>
              <a:t>系列 </a:t>
            </a:r>
            <a:r>
              <a:rPr lang="en-US" altLang="zh-CN" dirty="0" err="1"/>
              <a:t>PowerVR</a:t>
            </a:r>
            <a:r>
              <a:rPr lang="zh-CN" altLang="en-US" dirty="0"/>
              <a:t>显卡核心设计，将整张纹理分为高频信号和低频信号</a:t>
            </a:r>
            <a:endParaRPr lang="en-US" altLang="zh-CN" dirty="0"/>
          </a:p>
          <a:p>
            <a:r>
              <a:rPr lang="en-US" altLang="zh-CN" dirty="0"/>
              <a:t>ASTC</a:t>
            </a:r>
            <a:r>
              <a:rPr lang="zh-CN" altLang="en-US" dirty="0"/>
              <a:t>系列</a:t>
            </a:r>
          </a:p>
        </p:txBody>
      </p:sp>
      <p:pic>
        <p:nvPicPr>
          <p:cNvPr id="4" name="Picture 6" descr="preview">
            <a:extLst>
              <a:ext uri="{FF2B5EF4-FFF2-40B4-BE49-F238E27FC236}">
                <a16:creationId xmlns:a16="http://schemas.microsoft.com/office/drawing/2014/main" id="{8FC88A3D-B194-413F-A053-1C754192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76" y="0"/>
            <a:ext cx="5095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1BFBE8-4E5C-4385-A71A-86B273E9E2BC}"/>
              </a:ext>
            </a:extLst>
          </p:cNvPr>
          <p:cNvSpPr txBox="1"/>
          <p:nvPr/>
        </p:nvSpPr>
        <p:spPr>
          <a:xfrm>
            <a:off x="197325" y="4566470"/>
            <a:ext cx="1164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市面上大部分机型都支持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OpenGL ES 3.1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以上，少数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配置较低的机型支持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OpenGL ES 3.0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但不支持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ASTC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压缩格式，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2020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月统计的市面占比不到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1.5%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，从个人角度看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ASTC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压缩格式是可以普及使用的。</a:t>
            </a:r>
            <a:endParaRPr lang="zh-CN" altLang="en-US" dirty="0"/>
          </a:p>
        </p:txBody>
      </p:sp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FB73A81A-1B05-4736-83B2-DB451119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9248"/>
            <a:ext cx="12192000" cy="37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view">
            <a:extLst>
              <a:ext uri="{FF2B5EF4-FFF2-40B4-BE49-F238E27FC236}">
                <a16:creationId xmlns:a16="http://schemas.microsoft.com/office/drawing/2014/main" id="{1D4B3255-4AA0-4D75-8993-BE366D57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73" y="3625484"/>
            <a:ext cx="493395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eview">
            <a:extLst>
              <a:ext uri="{FF2B5EF4-FFF2-40B4-BE49-F238E27FC236}">
                <a16:creationId xmlns:a16="http://schemas.microsoft.com/office/drawing/2014/main" id="{8A6D5B26-3EB5-4BD1-9F14-AA24437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26" y="819458"/>
            <a:ext cx="648652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3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DA214-9C2B-4897-8F5B-5845E4D2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材质混合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F7CEF0-AEFE-4B62-BB03-3E0D6BD71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BLEND_Opaque</a:t>
            </a:r>
            <a:r>
              <a:rPr lang="en-US" altLang="zh-CN" dirty="0"/>
              <a:t> </a:t>
            </a:r>
            <a:r>
              <a:rPr lang="zh-CN" altLang="en-US" dirty="0"/>
              <a:t>不透明</a:t>
            </a:r>
            <a:endParaRPr lang="en-US" altLang="zh-CN" dirty="0"/>
          </a:p>
          <a:p>
            <a:r>
              <a:rPr lang="en-US" altLang="zh-CN" dirty="0" err="1"/>
              <a:t>BLEND_Masked</a:t>
            </a:r>
            <a:r>
              <a:rPr lang="en-US" altLang="zh-CN" dirty="0"/>
              <a:t> </a:t>
            </a:r>
            <a:r>
              <a:rPr lang="zh-CN" altLang="en-US" dirty="0"/>
              <a:t>蒙版 </a:t>
            </a:r>
            <a:r>
              <a:rPr lang="en-US" altLang="zh-CN" dirty="0" err="1"/>
              <a:t>OpacityMask</a:t>
            </a:r>
            <a:r>
              <a:rPr lang="en-US" altLang="zh-CN" dirty="0"/>
              <a:t> &gt; </a:t>
            </a:r>
            <a:r>
              <a:rPr lang="en-US" altLang="zh-CN" dirty="0" err="1"/>
              <a:t>OpacityMaskClipValue</a:t>
            </a:r>
            <a:r>
              <a:rPr lang="en-US" altLang="zh-CN" dirty="0"/>
              <a:t> </a:t>
            </a:r>
            <a:r>
              <a:rPr lang="en-US" altLang="zh-CN" dirty="0" err="1"/>
              <a:t>Ues</a:t>
            </a:r>
            <a:r>
              <a:rPr lang="en-US" altLang="zh-CN" dirty="0"/>
              <a:t> color otherwise discard</a:t>
            </a:r>
          </a:p>
          <a:p>
            <a:r>
              <a:rPr lang="en-US" altLang="zh-CN" dirty="0" err="1"/>
              <a:t>BLEND_Translucent</a:t>
            </a:r>
            <a:r>
              <a:rPr lang="en-US" altLang="zh-CN" dirty="0"/>
              <a:t> color=</a:t>
            </a:r>
            <a:r>
              <a:rPr lang="en-US" altLang="zh-CN" dirty="0" err="1"/>
              <a:t>srcColor</a:t>
            </a:r>
            <a:r>
              <a:rPr lang="en-US" altLang="zh-CN" dirty="0"/>
              <a:t>*</a:t>
            </a:r>
            <a:r>
              <a:rPr lang="en-US" altLang="zh-CN" dirty="0" err="1"/>
              <a:t>srcAlpha</a:t>
            </a:r>
            <a:r>
              <a:rPr lang="zh-CN" altLang="en-US" dirty="0"/>
              <a:t> </a:t>
            </a:r>
            <a:r>
              <a:rPr lang="en-US" altLang="zh-CN" dirty="0"/>
              <a:t>+ </a:t>
            </a:r>
            <a:r>
              <a:rPr lang="en-US" altLang="zh-CN" dirty="0" err="1"/>
              <a:t>dstColor</a:t>
            </a:r>
            <a:r>
              <a:rPr lang="zh-CN" altLang="en-US" dirty="0"/>
              <a:t>（</a:t>
            </a:r>
            <a:r>
              <a:rPr lang="en-US" altLang="zh-CN" dirty="0"/>
              <a:t>1-srcColor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BLEND_Additive</a:t>
            </a:r>
            <a:r>
              <a:rPr lang="en-US" altLang="zh-CN" dirty="0"/>
              <a:t> color=</a:t>
            </a:r>
            <a:r>
              <a:rPr lang="en-US" altLang="zh-CN" dirty="0" err="1"/>
              <a:t>srcColor+dstColor</a:t>
            </a:r>
            <a:endParaRPr lang="en-US" altLang="zh-CN" dirty="0"/>
          </a:p>
          <a:p>
            <a:r>
              <a:rPr lang="en-US" altLang="zh-CN" dirty="0" err="1"/>
              <a:t>BLEND_Module</a:t>
            </a:r>
            <a:r>
              <a:rPr lang="en-US" altLang="zh-CN" dirty="0"/>
              <a:t> color=</a:t>
            </a:r>
            <a:r>
              <a:rPr lang="en-US" altLang="zh-CN" dirty="0" err="1"/>
              <a:t>srcColor</a:t>
            </a:r>
            <a:r>
              <a:rPr lang="en-US" altLang="zh-CN" dirty="0"/>
              <a:t>*</a:t>
            </a:r>
            <a:r>
              <a:rPr lang="en-US" altLang="zh-CN" dirty="0" err="1"/>
              <a:t>dstColor</a:t>
            </a:r>
            <a:r>
              <a:rPr lang="en-US" altLang="zh-CN" dirty="0"/>
              <a:t> </a:t>
            </a:r>
            <a:r>
              <a:rPr lang="en-US" altLang="zh-CN" dirty="0" err="1"/>
              <a:t>ps</a:t>
            </a:r>
            <a:r>
              <a:rPr lang="zh-CN" altLang="en-US" dirty="0"/>
              <a:t>里面的正片叠底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0CEBB1-745A-4C65-87AB-7A24CF18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815" y="3038475"/>
            <a:ext cx="667702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96D4325-A228-4D49-9BD9-1AE4C1CE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"/>
            <a:ext cx="48291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350C9AE-39ED-4578-B203-B22C29C9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4" y="118577"/>
            <a:ext cx="48387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515F47E-9E35-4A26-B0F4-0ADF4362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0"/>
            <a:ext cx="48196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432B17F7-8DB2-4C81-9AAE-66D1D500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2076450"/>
            <a:ext cx="48387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52F5EB-BDFB-488A-B3AA-EC954C4D1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07" y="0"/>
            <a:ext cx="10575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游戏机里面的人物&#10;&#10;描述已自动生成">
            <a:extLst>
              <a:ext uri="{FF2B5EF4-FFF2-40B4-BE49-F238E27FC236}">
                <a16:creationId xmlns:a16="http://schemas.microsoft.com/office/drawing/2014/main" id="{71802DCB-D80A-4D84-9E31-3FE30E510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19" r="2" b="2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1C18C593-0968-485C-B88F-786CA4B6F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9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B279A5-4ADF-4A2C-AC8E-4E52E733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zh-CN" altLang="en-US" sz="2800"/>
              <a:t>抗锯齿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28468B-6017-4F5A-9D1A-EDC61213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171"/>
            <a:ext cx="2804504" cy="3918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0" i="0">
                <a:effectLst/>
                <a:latin typeface="-apple-system"/>
              </a:rPr>
              <a:t>锯齿的来源是因为场景的定义在</a:t>
            </a:r>
            <a:r>
              <a:rPr lang="zh-CN" altLang="en-US" sz="1800" b="0" i="0" u="none" strike="noStrike">
                <a:effectLst/>
                <a:latin typeface="-apple-system"/>
                <a:hlinkClick r:id="rId4"/>
              </a:rPr>
              <a:t>三维空间</a:t>
            </a:r>
            <a:r>
              <a:rPr lang="zh-CN" altLang="en-US" sz="1800" b="0" i="0">
                <a:effectLst/>
                <a:latin typeface="-apple-system"/>
              </a:rPr>
              <a:t>中是连续的，而最终显示的像素则是一个离散的</a:t>
            </a:r>
            <a:r>
              <a:rPr lang="zh-CN" altLang="en-US" sz="1800" b="0" i="0" u="none" strike="noStrike">
                <a:effectLst/>
                <a:latin typeface="-apple-system"/>
                <a:hlinkClick r:id="rId5"/>
              </a:rPr>
              <a:t>二维数组</a:t>
            </a:r>
            <a:r>
              <a:rPr lang="zh-CN" altLang="en-US" sz="1800" b="0" i="0">
                <a:effectLst/>
                <a:latin typeface="-apple-system"/>
              </a:rPr>
              <a:t>。所以判断一个点到底没有被某个像素覆盖的时候单纯是一个“有”或者“没有</a:t>
            </a:r>
            <a:r>
              <a:rPr lang="en-US" altLang="zh-CN" sz="1800" b="0" i="0">
                <a:effectLst/>
                <a:latin typeface="-apple-system"/>
              </a:rPr>
              <a:t>"</a:t>
            </a:r>
            <a:r>
              <a:rPr lang="zh-CN" altLang="en-US" sz="1800" b="0" i="0">
                <a:effectLst/>
                <a:latin typeface="-apple-system"/>
              </a:rPr>
              <a:t>问题，丢失了连续性的信息，导致锯齿。</a:t>
            </a:r>
            <a:endParaRPr lang="en-US" altLang="zh-CN" sz="1800" b="0" i="0">
              <a:effectLst/>
              <a:latin typeface="-apple-system"/>
            </a:endParaRPr>
          </a:p>
          <a:p>
            <a:r>
              <a:rPr lang="en-US" altLang="zh-CN" sz="1800">
                <a:latin typeface="-apple-system"/>
              </a:rPr>
              <a:t>SSAA</a:t>
            </a:r>
          </a:p>
          <a:p>
            <a:r>
              <a:rPr lang="en-US" altLang="zh-CN" sz="1800">
                <a:latin typeface="-apple-system"/>
              </a:rPr>
              <a:t>MSAA</a:t>
            </a:r>
          </a:p>
          <a:p>
            <a:r>
              <a:rPr lang="en-US" altLang="zh-CN" sz="1800">
                <a:latin typeface="-apple-system"/>
              </a:rPr>
              <a:t>FXAA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08637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06137-5306-479E-B48E-E139F55B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222E8-801E-49CF-89B0-20098A828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手机或者主机游戏一定是在目标硬件上去分析的，编辑器上一定是不准确的。</a:t>
            </a:r>
            <a:endParaRPr lang="en-US" altLang="zh-CN" dirty="0"/>
          </a:p>
          <a:p>
            <a:r>
              <a:rPr lang="en-US" altLang="zh-CN" dirty="0"/>
              <a:t>PBR Shading</a:t>
            </a:r>
          </a:p>
          <a:p>
            <a:r>
              <a:rPr lang="zh-CN" altLang="en-US" dirty="0"/>
              <a:t>优化到</a:t>
            </a:r>
            <a:r>
              <a:rPr lang="en-US" altLang="zh-CN" dirty="0"/>
              <a:t>60</a:t>
            </a:r>
            <a:r>
              <a:rPr lang="zh-CN" altLang="en-US" dirty="0"/>
              <a:t>帧</a:t>
            </a:r>
            <a:endParaRPr lang="en-US" altLang="zh-CN" dirty="0"/>
          </a:p>
          <a:p>
            <a:r>
              <a:rPr lang="zh-CN" altLang="en-US" dirty="0"/>
              <a:t>画质设置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901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寻找瓶颈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/>
              <a:t>stat unit</a:t>
            </a:r>
            <a:r>
              <a:rPr lang="zh-CN" altLang="en-US" sz="2000" dirty="0"/>
              <a:t>，而不仅仅是</a:t>
            </a:r>
            <a:r>
              <a:rPr lang="en-US" altLang="zh-CN" sz="2000" dirty="0"/>
              <a:t>stat fps</a:t>
            </a:r>
          </a:p>
          <a:p>
            <a:pPr lvl="1"/>
            <a:r>
              <a:rPr lang="zh-CN" altLang="en-US" sz="2000" dirty="0"/>
              <a:t>最大的数表示你的瓶颈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000" dirty="0"/>
              <a:t>每帧耗时</a:t>
            </a:r>
            <a:endParaRPr lang="en-US" altLang="zh-CN" sz="2000" dirty="0"/>
          </a:p>
          <a:p>
            <a:pPr lvl="1"/>
            <a:r>
              <a:rPr lang="en-US" altLang="zh-CN" sz="2000" dirty="0"/>
              <a:t>Frame</a:t>
            </a:r>
            <a:r>
              <a:rPr lang="zh-CN" altLang="en-US" sz="2000" dirty="0"/>
              <a:t>：每帧完成花费的耗时</a:t>
            </a:r>
            <a:endParaRPr lang="en-US" altLang="zh-CN" sz="2000" dirty="0"/>
          </a:p>
          <a:p>
            <a:pPr lvl="1"/>
            <a:r>
              <a:rPr lang="en-US" altLang="zh-CN" sz="2000" dirty="0"/>
              <a:t>Game</a:t>
            </a:r>
            <a:r>
              <a:rPr lang="zh-CN" altLang="en-US" sz="2000" dirty="0"/>
              <a:t>：</a:t>
            </a:r>
            <a:r>
              <a:rPr lang="en-US" altLang="zh-CN" sz="2000" dirty="0"/>
              <a:t>C++</a:t>
            </a:r>
            <a:r>
              <a:rPr lang="zh-CN" altLang="en-US" sz="2000" dirty="0"/>
              <a:t>、</a:t>
            </a:r>
            <a:r>
              <a:rPr lang="en-US" altLang="zh-CN" sz="2000" dirty="0"/>
              <a:t>BP</a:t>
            </a:r>
            <a:r>
              <a:rPr lang="zh-CN" altLang="en-US" sz="2000" dirty="0"/>
              <a:t>、</a:t>
            </a:r>
            <a:r>
              <a:rPr lang="en-US" altLang="zh-CN" sz="2000" dirty="0"/>
              <a:t>TS</a:t>
            </a:r>
            <a:r>
              <a:rPr lang="zh-CN" altLang="en-US" sz="2000" dirty="0"/>
              <a:t>操作耗时</a:t>
            </a:r>
            <a:endParaRPr lang="en-US" altLang="zh-CN" sz="2000" dirty="0"/>
          </a:p>
          <a:p>
            <a:pPr lvl="1"/>
            <a:r>
              <a:rPr lang="en-US" altLang="zh-CN" sz="2000" dirty="0"/>
              <a:t>Draw</a:t>
            </a:r>
            <a:r>
              <a:rPr lang="zh-CN" altLang="en-US" sz="2000" dirty="0"/>
              <a:t>：</a:t>
            </a:r>
            <a:r>
              <a:rPr lang="en-US" altLang="zh-CN" sz="2000" dirty="0"/>
              <a:t>CPU</a:t>
            </a:r>
            <a:r>
              <a:rPr lang="zh-CN" altLang="en-US" sz="2000" dirty="0"/>
              <a:t>渲染耗时</a:t>
            </a:r>
            <a:endParaRPr lang="en-US" altLang="zh-CN" sz="2000" dirty="0"/>
          </a:p>
          <a:p>
            <a:pPr lvl="1"/>
            <a:r>
              <a:rPr lang="en-US" altLang="zh-CN" sz="2000" dirty="0"/>
              <a:t>GPU</a:t>
            </a:r>
            <a:r>
              <a:rPr lang="zh-CN" altLang="en-US" sz="2000" dirty="0"/>
              <a:t>：</a:t>
            </a:r>
            <a:r>
              <a:rPr lang="en-US" altLang="zh-CN" sz="2000" dirty="0"/>
              <a:t>GPU</a:t>
            </a:r>
            <a:r>
              <a:rPr lang="zh-CN" altLang="en-US" sz="2000" dirty="0"/>
              <a:t>渲染耗时</a:t>
            </a: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2F974-0DB6-4287-A1EB-398ABC78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28" y="369913"/>
            <a:ext cx="2970169" cy="27845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F5FACB-AB61-47DE-8A6F-7388DE8B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28" y="3730267"/>
            <a:ext cx="3145706" cy="27845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B2189B-EFB1-4E35-9025-9AA1F0A9A5D8}"/>
              </a:ext>
            </a:extLst>
          </p:cNvPr>
          <p:cNvSpPr txBox="1"/>
          <p:nvPr/>
        </p:nvSpPr>
        <p:spPr>
          <a:xfrm>
            <a:off x="6615404" y="6407361"/>
            <a:ext cx="568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也可以用</a:t>
            </a:r>
            <a:r>
              <a:rPr lang="en-US" altLang="zh-CN" dirty="0">
                <a:solidFill>
                  <a:schemeClr val="bg1"/>
                </a:solidFill>
              </a:rPr>
              <a:t>stat </a:t>
            </a:r>
            <a:r>
              <a:rPr lang="en-US" altLang="zh-CN" dirty="0" err="1">
                <a:solidFill>
                  <a:schemeClr val="bg1"/>
                </a:solidFill>
              </a:rPr>
              <a:t>unitGraph</a:t>
            </a:r>
            <a:r>
              <a:rPr lang="zh-CN" altLang="en-US" dirty="0">
                <a:solidFill>
                  <a:schemeClr val="bg1"/>
                </a:solidFill>
              </a:rPr>
              <a:t>，图形的话更容易看出耗时变化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5ABA9CB-7440-4F52-821C-407C42EE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368" y="1929738"/>
            <a:ext cx="4100830" cy="2214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84B63-3106-45A8-AFA5-234E9AA3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/>
              <a:t>分析一帧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647E61-3C71-4A01-B643-30F9D1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000" dirty="0"/>
              <a:t>在第</a:t>
            </a:r>
            <a:r>
              <a:rPr lang="en-US" altLang="zh-CN" sz="2000" dirty="0"/>
              <a:t>0</a:t>
            </a:r>
            <a:r>
              <a:rPr lang="zh-CN" altLang="en-US" sz="2000" dirty="0"/>
              <a:t>帧啥也没做</a:t>
            </a:r>
            <a:endParaRPr lang="en-US" altLang="zh-CN" sz="2000" dirty="0"/>
          </a:p>
          <a:p>
            <a:r>
              <a:rPr lang="zh-CN" altLang="en-US" sz="2000" dirty="0"/>
              <a:t>第二帧</a:t>
            </a:r>
            <a:r>
              <a:rPr lang="en-US" altLang="zh-CN" sz="2000" dirty="0"/>
              <a:t>CPU</a:t>
            </a:r>
            <a:r>
              <a:rPr lang="zh-CN" altLang="en-US" sz="2000" dirty="0"/>
              <a:t>处理逻辑，开</a:t>
            </a:r>
            <a:r>
              <a:rPr lang="en-US" altLang="zh-CN" sz="2000" dirty="0"/>
              <a:t>DRAW</a:t>
            </a:r>
            <a:r>
              <a:rPr lang="zh-CN" altLang="en-US" sz="2000" dirty="0"/>
              <a:t>线程</a:t>
            </a:r>
            <a:endParaRPr lang="en-US" altLang="zh-CN" sz="2000" dirty="0"/>
          </a:p>
          <a:p>
            <a:r>
              <a:rPr lang="zh-CN" altLang="en-US" sz="2000" dirty="0"/>
              <a:t>第三帧</a:t>
            </a:r>
            <a:r>
              <a:rPr lang="en-US" altLang="zh-CN" sz="2000" dirty="0"/>
              <a:t>GPU</a:t>
            </a:r>
            <a:r>
              <a:rPr lang="zh-CN" altLang="en-US" sz="2000" dirty="0"/>
              <a:t>处理</a:t>
            </a:r>
            <a:endParaRPr lang="en-US" sz="2000" dirty="0"/>
          </a:p>
        </p:txBody>
      </p:sp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F7C6E448-C4F4-4966-ACCD-24770F17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71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1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A54B4-B1FD-4BF7-91F2-9F500F47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dirty="0"/>
              <a:t>木桶效应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2AC400-881E-4DF6-AD34-28C20B86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4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1526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C84CD0-2D29-4916-9901-0A0FAEB6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61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78B46D-F149-435C-93EE-099B883E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altLang="zh-CN" sz="2800"/>
              <a:t>Profiling(CPU)</a:t>
            </a:r>
            <a:endParaRPr lang="zh-CN" altLang="en-US" sz="2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5F37-E574-4DE7-B6CC-8756BF5A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Session Frontend </a:t>
            </a:r>
            <a:r>
              <a:rPr lang="zh-CN" altLang="en-US" sz="1700" dirty="0"/>
              <a:t>主要用来分析</a:t>
            </a:r>
            <a:r>
              <a:rPr lang="en-US" altLang="zh-CN" sz="1700" dirty="0"/>
              <a:t>CPU</a:t>
            </a:r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StartFile</a:t>
            </a:r>
            <a:r>
              <a:rPr lang="en-US" altLang="zh-CN" sz="1700" dirty="0"/>
              <a:t> // </a:t>
            </a:r>
            <a:r>
              <a:rPr lang="zh-CN" altLang="en-US" sz="1700" dirty="0"/>
              <a:t>开始</a:t>
            </a: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StopFile</a:t>
            </a:r>
            <a:r>
              <a:rPr lang="en-US" altLang="zh-CN" sz="1700" dirty="0"/>
              <a:t> //</a:t>
            </a:r>
            <a:r>
              <a:rPr lang="zh-CN" altLang="en-US" sz="1700" dirty="0"/>
              <a:t>结束</a:t>
            </a:r>
            <a:endParaRPr lang="en-US" altLang="zh-CN" sz="1700"/>
          </a:p>
          <a:p>
            <a:pPr marL="0" indent="0">
              <a:buNone/>
            </a:pP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07842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F1A8F9-7B2D-4CF9-A56B-8B9191EB8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" t="6015" r="2667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83441E-C35A-43B6-AE7F-A8771F2D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/>
              <a:t>为什么要性能优化？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8067B-3D92-40B8-8165-647C56C4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让目标手机不发烫、不掉帧（核心目的）</a:t>
            </a:r>
            <a:endParaRPr lang="en-US" altLang="zh-CN" sz="1700" dirty="0"/>
          </a:p>
          <a:p>
            <a:r>
              <a:rPr lang="zh-CN" altLang="en-US" sz="1700" dirty="0"/>
              <a:t>可以运行更好的美术效果</a:t>
            </a:r>
            <a:endParaRPr lang="en-US" altLang="zh-CN" sz="1700" dirty="0"/>
          </a:p>
          <a:p>
            <a:r>
              <a:rPr lang="zh-CN" altLang="en-US" sz="1700" dirty="0"/>
              <a:t>开发起来更容易（有一套标准规范，从设计层面）</a:t>
            </a:r>
            <a:endParaRPr lang="en-US" altLang="zh-CN" sz="1700" dirty="0"/>
          </a:p>
          <a:p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2937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3688B6-DD02-44F6-9477-587EC95E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34" b="16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B5A560D-1568-42E3-B9C4-18044EDAD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02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1809A-048A-4684-885A-A024674B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 dirty="0"/>
              <a:t>游戏线程（</a:t>
            </a:r>
            <a:r>
              <a:rPr lang="en-US" altLang="zh-CN" sz="5400" dirty="0"/>
              <a:t>CPU</a:t>
            </a:r>
            <a:r>
              <a:rPr lang="zh-CN" altLang="en-US" sz="5400" dirty="0"/>
              <a:t>运行）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A61EE-AFBB-4981-B630-C01BABE0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200" dirty="0"/>
              <a:t>计算游戏逻辑和变换，这一步完全不考虑渲染问题，表现的是整个游戏世界在一帧之内，只在逻辑层面处理所有的变化需要花多长时间</a:t>
            </a:r>
            <a:endParaRPr lang="en-US" altLang="zh-CN" sz="2200" dirty="0"/>
          </a:p>
          <a:p>
            <a:r>
              <a:rPr lang="zh-CN" altLang="en-US" sz="2200" dirty="0"/>
              <a:t>动画</a:t>
            </a:r>
            <a:endParaRPr lang="en-US" altLang="zh-CN" sz="2200" dirty="0"/>
          </a:p>
          <a:p>
            <a:r>
              <a:rPr lang="zh-CN" altLang="en-US" sz="2200" dirty="0"/>
              <a:t>对象位置</a:t>
            </a:r>
            <a:endParaRPr lang="en-US" altLang="zh-CN" sz="2200" dirty="0"/>
          </a:p>
          <a:p>
            <a:r>
              <a:rPr lang="zh-CN" altLang="en-US" sz="2200" dirty="0"/>
              <a:t>角色移动</a:t>
            </a:r>
            <a:endParaRPr lang="en-US" altLang="zh-CN" sz="2200" dirty="0"/>
          </a:p>
          <a:p>
            <a:r>
              <a:rPr lang="zh-CN" altLang="en-US" sz="2200" dirty="0"/>
              <a:t>物理</a:t>
            </a:r>
            <a:endParaRPr lang="en-US" altLang="zh-CN" sz="2200" dirty="0"/>
          </a:p>
          <a:p>
            <a:r>
              <a:rPr lang="zh-CN" altLang="en-US" sz="2200" dirty="0"/>
              <a:t>生产</a:t>
            </a:r>
            <a:endParaRPr lang="en-US" altLang="zh-CN" sz="2200" dirty="0"/>
          </a:p>
          <a:p>
            <a:r>
              <a:rPr lang="en-US" altLang="zh-CN" sz="2200" dirty="0"/>
              <a:t>AI</a:t>
            </a:r>
            <a:endParaRPr lang="zh-CN" altLang="en-US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C0E14-BB2F-49BB-A85C-5DBFC38E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1" r="329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7826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4BABF-B50B-412E-9179-B6AA2BBC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827" y="978408"/>
            <a:ext cx="4437509" cy="1106424"/>
          </a:xfrm>
        </p:spPr>
        <p:txBody>
          <a:bodyPr anchor="b">
            <a:normAutofit/>
          </a:bodyPr>
          <a:lstStyle/>
          <a:p>
            <a:r>
              <a:rPr lang="en-US" altLang="zh-CN" sz="3300"/>
              <a:t>Tick</a:t>
            </a:r>
            <a:endParaRPr lang="zh-CN" altLang="en-US" sz="33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8EB05-2C2A-4A6C-9252-4D564C36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27" y="2359152"/>
            <a:ext cx="4437509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/>
              <a:t>一般来说，</a:t>
            </a:r>
            <a:r>
              <a:rPr lang="en-US" altLang="zh-CN" sz="1900"/>
              <a:t>Tick</a:t>
            </a:r>
            <a:r>
              <a:rPr lang="zh-CN" altLang="en-US" sz="1900"/>
              <a:t>是每帧去计算的，</a:t>
            </a:r>
            <a:r>
              <a:rPr lang="en-US" altLang="zh-CN" sz="1900"/>
              <a:t>C++</a:t>
            </a:r>
            <a:r>
              <a:rPr lang="zh-CN" altLang="en-US" sz="1900"/>
              <a:t>、蓝图、</a:t>
            </a:r>
            <a:r>
              <a:rPr lang="en-US" altLang="zh-CN" sz="1900"/>
              <a:t>TS</a:t>
            </a:r>
            <a:r>
              <a:rPr lang="zh-CN" altLang="en-US" sz="1900"/>
              <a:t>的</a:t>
            </a:r>
            <a:r>
              <a:rPr lang="en-US" altLang="zh-CN" sz="1900"/>
              <a:t>Tick</a:t>
            </a:r>
            <a:r>
              <a:rPr lang="zh-CN" altLang="en-US" sz="1900"/>
              <a:t>一般来说是性能开销的杀手，所以对于</a:t>
            </a:r>
            <a:r>
              <a:rPr lang="en-US" altLang="zh-CN" sz="1900"/>
              <a:t>Game Thread</a:t>
            </a:r>
            <a:r>
              <a:rPr lang="zh-CN" altLang="en-US" sz="1900"/>
              <a:t>来说，我们会专门去分析每一个地方的</a:t>
            </a:r>
            <a:r>
              <a:rPr lang="en-US" altLang="zh-CN" sz="1900"/>
              <a:t>Tick</a:t>
            </a:r>
            <a:r>
              <a:rPr lang="zh-CN" altLang="en-US" sz="1900"/>
              <a:t>并优化它，比如把复杂的运算挪到</a:t>
            </a:r>
            <a:r>
              <a:rPr lang="en-US" altLang="zh-CN" sz="1900"/>
              <a:t>C++</a:t>
            </a:r>
            <a:r>
              <a:rPr lang="zh-CN" altLang="en-US" sz="1900"/>
              <a:t>（头顶文字），比如做一些缓冲，加大</a:t>
            </a:r>
            <a:r>
              <a:rPr lang="en-US" altLang="zh-CN" sz="1900"/>
              <a:t>Tick</a:t>
            </a:r>
            <a:r>
              <a:rPr lang="zh-CN" altLang="en-US" sz="1900"/>
              <a:t>的间隔时间。避免空的</a:t>
            </a:r>
            <a:r>
              <a:rPr lang="en-US" altLang="zh-CN" sz="1900"/>
              <a:t>Tick</a:t>
            </a:r>
            <a:endParaRPr lang="zh-CN" altLang="en-US" sz="19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3321B-DEEE-4F5D-961D-51F79069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" r="26809" b="1"/>
          <a:stretch/>
        </p:blipFill>
        <p:spPr>
          <a:xfrm>
            <a:off x="739152" y="585216"/>
            <a:ext cx="2250176" cy="23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9FA37-62A9-47EA-86EF-8158C96A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Tick</a:t>
            </a:r>
            <a:br>
              <a:rPr lang="en-US" altLang="zh-CN" dirty="0"/>
            </a:br>
            <a:r>
              <a:rPr lang="en-US" altLang="zh-CN" dirty="0"/>
              <a:t>stat game: </a:t>
            </a:r>
            <a:r>
              <a:rPr lang="zh-CN" altLang="en-US" dirty="0"/>
              <a:t>显示</a:t>
            </a:r>
            <a:r>
              <a:rPr lang="en-US" altLang="zh-CN" dirty="0"/>
              <a:t>Tick</a:t>
            </a:r>
            <a:r>
              <a:rPr lang="zh-CN" altLang="en-US" dirty="0"/>
              <a:t>的耗时情况</a:t>
            </a:r>
            <a:br>
              <a:rPr lang="en-US" altLang="zh-CN" dirty="0"/>
            </a:br>
            <a:r>
              <a:rPr lang="en-US" altLang="zh-CN" dirty="0" err="1"/>
              <a:t>dumpticks</a:t>
            </a:r>
            <a:r>
              <a:rPr lang="en-US" altLang="zh-CN" dirty="0"/>
              <a:t>: </a:t>
            </a:r>
            <a:r>
              <a:rPr lang="zh-CN" altLang="en-US" dirty="0"/>
              <a:t>可将所有正在</a:t>
            </a:r>
            <a:r>
              <a:rPr lang="en-US" altLang="zh-CN" dirty="0"/>
              <a:t>tick</a:t>
            </a:r>
            <a:r>
              <a:rPr lang="zh-CN" altLang="en-US" dirty="0"/>
              <a:t>的</a:t>
            </a:r>
            <a:r>
              <a:rPr lang="en-US" altLang="zh-CN" dirty="0"/>
              <a:t>actor</a:t>
            </a:r>
            <a:r>
              <a:rPr lang="zh-CN" altLang="en-US" dirty="0"/>
              <a:t>打印到</a:t>
            </a:r>
            <a:r>
              <a:rPr lang="en-US" altLang="zh-CN" dirty="0"/>
              <a:t>log</a:t>
            </a:r>
            <a:r>
              <a:rPr lang="zh-CN" altLang="en-US" dirty="0"/>
              <a:t>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5E2087-BC77-4AA6-BD7C-AFEC6ED9A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下面的可以用来取代</a:t>
            </a:r>
            <a:r>
              <a:rPr lang="en-US" altLang="zh-CN" sz="2000" dirty="0"/>
              <a:t>Tick</a:t>
            </a:r>
          </a:p>
          <a:p>
            <a:r>
              <a:rPr lang="en-US" altLang="zh-CN" sz="2000" dirty="0"/>
              <a:t>Timelines (Sequence)</a:t>
            </a:r>
          </a:p>
          <a:p>
            <a:r>
              <a:rPr lang="en-US" altLang="zh-CN" sz="2000" dirty="0"/>
              <a:t>Timers</a:t>
            </a:r>
            <a:r>
              <a:rPr lang="zh-CN" altLang="en-US" sz="2000" dirty="0"/>
              <a:t>（定时器）</a:t>
            </a:r>
            <a:endParaRPr lang="en-US" altLang="zh-CN" sz="2000" dirty="0"/>
          </a:p>
          <a:p>
            <a:r>
              <a:rPr lang="zh-CN" altLang="en-US" sz="2000" dirty="0"/>
              <a:t>手动开关</a:t>
            </a:r>
            <a:r>
              <a:rPr lang="en-US" altLang="zh-CN" sz="2000" dirty="0"/>
              <a:t>Tick</a:t>
            </a:r>
          </a:p>
          <a:p>
            <a:r>
              <a:rPr lang="zh-CN" altLang="en-US" sz="2000" dirty="0"/>
              <a:t>增大</a:t>
            </a:r>
            <a:r>
              <a:rPr lang="en-US" altLang="zh-CN" sz="2000" dirty="0"/>
              <a:t>Tick</a:t>
            </a:r>
            <a:r>
              <a:rPr lang="zh-CN" altLang="en-US" sz="2000" dirty="0"/>
              <a:t>执行间隔</a:t>
            </a:r>
            <a:endParaRPr lang="en-US" altLang="zh-CN" sz="2000" dirty="0"/>
          </a:p>
          <a:p>
            <a:r>
              <a:rPr lang="zh-CN" altLang="en-US" sz="2000" dirty="0"/>
              <a:t>事件驱动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E318FD-B7FC-4856-9FE8-8A91A1FA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229510"/>
            <a:ext cx="4935970" cy="19097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A4412E-1065-456E-B253-5A2BBA06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15" y="215677"/>
            <a:ext cx="8046587" cy="38824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DC7EC3-F1A8-4F4E-816D-07500072A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831" y="4554565"/>
            <a:ext cx="5567359" cy="20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7A9C0-7948-44C6-A863-2D9D28BF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zh-CN" altLang="en-US" sz="3200"/>
              <a:t>耗时高的函数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FA426-7275-41E8-A508-43D35443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尽量避免使用耗时高的函数</a:t>
            </a:r>
            <a:endParaRPr lang="en-US" altLang="zh-CN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5E1A6-CEB4-4F21-B103-08539A0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15330"/>
            <a:ext cx="11164824" cy="2121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E426FA-D4AE-4AEF-9E81-D8C8140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98" y="5427357"/>
            <a:ext cx="2171429" cy="1504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9569D1-41A5-4FDA-BD8E-4559D5F2E67E}"/>
              </a:ext>
            </a:extLst>
          </p:cNvPr>
          <p:cNvSpPr txBox="1"/>
          <p:nvPr/>
        </p:nvSpPr>
        <p:spPr>
          <a:xfrm>
            <a:off x="8352482" y="6019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构造函数会很多</a:t>
            </a:r>
          </a:p>
        </p:txBody>
      </p:sp>
    </p:spTree>
    <p:extLst>
      <p:ext uri="{BB962C8B-B14F-4D97-AF65-F5344CB8AC3E}">
        <p14:creationId xmlns:p14="http://schemas.microsoft.com/office/powerpoint/2010/main" val="3173542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9165A-B2DA-49C7-B32A-B2DFEC75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 thread</a:t>
            </a:r>
            <a:r>
              <a:rPr lang="zh-CN" altLang="en-US" dirty="0"/>
              <a:t>（</a:t>
            </a:r>
            <a:r>
              <a:rPr lang="en-US" altLang="zh-CN" dirty="0"/>
              <a:t>CPU</a:t>
            </a:r>
            <a:r>
              <a:rPr lang="zh-CN" altLang="en-US" dirty="0"/>
              <a:t>运行）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916EA-C2B9-4E0E-9D49-CF6901B2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会创建一个命令列表（</a:t>
            </a:r>
            <a:r>
              <a:rPr lang="en-US" altLang="zh-CN" dirty="0"/>
              <a:t>Draw Call</a:t>
            </a:r>
            <a:r>
              <a:rPr lang="zh-CN" altLang="en-US" dirty="0"/>
              <a:t>）传给</a:t>
            </a:r>
            <a:r>
              <a:rPr lang="en-US" altLang="zh-CN" dirty="0"/>
              <a:t>GPU</a:t>
            </a:r>
            <a:r>
              <a:rPr lang="zh-CN" altLang="en-US" dirty="0"/>
              <a:t>去执行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视锥体裁剪不在相机可视范围内的物体</a:t>
            </a:r>
            <a:endParaRPr lang="en-US" altLang="zh-CN" dirty="0"/>
          </a:p>
          <a:p>
            <a:pPr lvl="1"/>
            <a:r>
              <a:rPr lang="en-US" altLang="zh-CN" dirty="0"/>
              <a:t>Visibility Culling</a:t>
            </a:r>
            <a:r>
              <a:rPr lang="zh-CN" altLang="en-US" dirty="0"/>
              <a:t>会基于深度缓存</a:t>
            </a:r>
            <a:r>
              <a:rPr lang="en-US" altLang="zh-CN" dirty="0"/>
              <a:t>(Depth Buffer)</a:t>
            </a:r>
            <a:r>
              <a:rPr lang="zh-CN" altLang="en-US" dirty="0"/>
              <a:t>信息，剔除位于相机的视锥体</a:t>
            </a:r>
            <a:r>
              <a:rPr lang="en-US" altLang="zh-CN" dirty="0"/>
              <a:t>(Frustum)</a:t>
            </a:r>
            <a:r>
              <a:rPr lang="zh-CN" altLang="en-US" dirty="0"/>
              <a:t>之外的物体和被遮挡</a:t>
            </a:r>
            <a:r>
              <a:rPr lang="en-US" altLang="zh-CN" dirty="0"/>
              <a:t>(Occluded)</a:t>
            </a:r>
            <a:r>
              <a:rPr lang="zh-CN" altLang="en-US" dirty="0"/>
              <a:t>的物体，当游戏世界中可见的物体过多，剔除所需的计算量也将变大，导致耗时过长。</a:t>
            </a:r>
            <a:endParaRPr lang="en-US" altLang="zh-CN" dirty="0"/>
          </a:p>
          <a:p>
            <a:pPr lvl="1"/>
            <a:r>
              <a:rPr lang="en-US" altLang="zh-CN" dirty="0"/>
              <a:t>Stat </a:t>
            </a:r>
            <a:r>
              <a:rPr lang="en-US" altLang="zh-CN" dirty="0" err="1"/>
              <a:t>initviews</a:t>
            </a:r>
            <a:r>
              <a:rPr lang="en-US" altLang="zh-CN" dirty="0"/>
              <a:t>: </a:t>
            </a:r>
            <a:r>
              <a:rPr lang="zh-CN" altLang="en-US" dirty="0"/>
              <a:t>显示 </a:t>
            </a:r>
            <a:r>
              <a:rPr lang="en-US" altLang="zh-CN" dirty="0"/>
              <a:t>Visibility Culling</a:t>
            </a:r>
            <a:r>
              <a:rPr lang="zh-CN" altLang="en-US" dirty="0"/>
              <a:t>的耗时情况。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上述两个也是主要的开销来源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2AF85C-C135-4688-935E-A4C3E2BB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52"/>
            <a:ext cx="12192000" cy="52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0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A7C8-5B1E-420F-96B3-F70D325C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100"/>
              <a:t>Draw Call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370FB-8248-4B08-839F-DD08CF3D2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58" y="5855843"/>
            <a:ext cx="10906061" cy="458470"/>
          </a:xfrm>
          <a:noFill/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altLang="zh-CN" sz="1300" dirty="0"/>
              <a:t>CPU</a:t>
            </a:r>
            <a:r>
              <a:rPr lang="zh-CN" altLang="en-US" sz="1300" dirty="0"/>
              <a:t>调用图像编程接口，如</a:t>
            </a:r>
            <a:r>
              <a:rPr lang="en-US" altLang="zh-CN" sz="1300" dirty="0"/>
              <a:t>OpenGL</a:t>
            </a:r>
            <a:r>
              <a:rPr lang="zh-CN" altLang="en-US" sz="1300" dirty="0"/>
              <a:t>中的</a:t>
            </a:r>
            <a:r>
              <a:rPr lang="en-US" altLang="zh-CN" sz="1300" dirty="0" err="1"/>
              <a:t>glDrawElements</a:t>
            </a:r>
            <a:r>
              <a:rPr lang="zh-CN" altLang="en-US" sz="1300" dirty="0"/>
              <a:t>命令或者</a:t>
            </a:r>
            <a:r>
              <a:rPr lang="en-US" altLang="zh-CN" sz="1300" dirty="0"/>
              <a:t>Direct X</a:t>
            </a:r>
            <a:r>
              <a:rPr lang="zh-CN" altLang="en-US" sz="1300" dirty="0"/>
              <a:t>中的</a:t>
            </a:r>
            <a:r>
              <a:rPr lang="en-US" altLang="zh-CN" sz="1300" dirty="0" err="1"/>
              <a:t>DrawIndexedPrimitive</a:t>
            </a:r>
            <a:r>
              <a:rPr lang="zh-CN" altLang="en-US" sz="1300" dirty="0"/>
              <a:t>命令，以命令</a:t>
            </a:r>
            <a:r>
              <a:rPr lang="en-US" altLang="zh-CN" sz="1300" dirty="0"/>
              <a:t>GPU</a:t>
            </a:r>
            <a:r>
              <a:rPr lang="zh-CN" altLang="en-US" sz="1300" dirty="0"/>
              <a:t>进行渲染的操作。</a:t>
            </a:r>
            <a:endParaRPr lang="en-US" altLang="zh-CN" sz="1300" dirty="0"/>
          </a:p>
          <a:p>
            <a:pPr marL="0" indent="0" algn="ctr">
              <a:buNone/>
            </a:pPr>
            <a:r>
              <a:rPr lang="zh-CN" altLang="en-US" sz="1300" dirty="0"/>
              <a:t>对于现代图形</a:t>
            </a:r>
            <a:r>
              <a:rPr lang="en-US" altLang="zh-CN" sz="1300" dirty="0"/>
              <a:t>API</a:t>
            </a:r>
            <a:r>
              <a:rPr lang="zh-CN" altLang="en-US" sz="1300" dirty="0"/>
              <a:t>，</a:t>
            </a:r>
            <a:r>
              <a:rPr lang="en-US" altLang="zh-CN" sz="1300" dirty="0"/>
              <a:t>Draw Call</a:t>
            </a:r>
            <a:r>
              <a:rPr lang="zh-CN" altLang="en-US" sz="1300" dirty="0"/>
              <a:t>影响更大的还是手机平台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87A4C7-5034-4EF3-BDCF-2BD2D21EC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 r="1" b="19539"/>
          <a:stretch/>
        </p:blipFill>
        <p:spPr bwMode="auto">
          <a:xfrm>
            <a:off x="2170029" y="804672"/>
            <a:ext cx="7851943" cy="3554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4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8FD8-E517-4EC7-9389-D9301FB7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Draw calls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AA6C8C-4F6C-4524-8B7D-0D305390D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70780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C0B09C-CE99-4581-B293-18285A5BC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3" r="22576"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8F4030-22F2-4DFD-8826-5B364EC5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zh-CN" altLang="en-US" dirty="0"/>
              <a:t>减少</a:t>
            </a:r>
            <a:r>
              <a:rPr lang="en-US" altLang="zh-CN" dirty="0"/>
              <a:t>Draw Call</a:t>
            </a:r>
            <a:br>
              <a:rPr lang="en-US" altLang="zh-CN" dirty="0"/>
            </a:br>
            <a:r>
              <a:rPr lang="zh-CN" altLang="en-US" dirty="0"/>
              <a:t>模型合并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F07738-9B75-465B-8658-807024C65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zh-CN" altLang="en-US" sz="1800" dirty="0"/>
              <a:t>不利于对象剔除（合并导致模型太大）</a:t>
            </a:r>
            <a:endParaRPr lang="en-US" altLang="zh-CN" sz="1800" dirty="0"/>
          </a:p>
          <a:p>
            <a:r>
              <a:rPr lang="zh-CN" altLang="en-US" sz="1800" dirty="0"/>
              <a:t>对光照图有影响（合并导致模型太大）</a:t>
            </a:r>
            <a:endParaRPr lang="en-US" altLang="zh-CN" sz="1800" dirty="0"/>
          </a:p>
          <a:p>
            <a:r>
              <a:rPr lang="zh-CN" altLang="en-US" sz="1800" dirty="0"/>
              <a:t>对碰撞计算有影响（合并导致模型太大）</a:t>
            </a:r>
            <a:endParaRPr lang="en-US" altLang="zh-CN" sz="1800" dirty="0"/>
          </a:p>
          <a:p>
            <a:r>
              <a:rPr lang="zh-CN" altLang="en-US" sz="1800" dirty="0"/>
              <a:t>对内存有影响（合并导致模型太大）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328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1C0FF-FF4A-4D89-9943-5236B3A6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性能、质量、特性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C1506-BAD9-4F5D-B66C-90CDAABB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/>
          </a:p>
          <a:p>
            <a:endParaRPr lang="zh-CN" altLang="en-US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BD144-1C5A-402A-81C3-E4A9212B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012092"/>
            <a:ext cx="4935970" cy="23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2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4E8EA9C-2DD0-495C-B8AF-608EDD27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9" y="457201"/>
            <a:ext cx="2133877" cy="2753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C8B1F-48E5-4AB1-8146-95FB1FC4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0" y="457200"/>
            <a:ext cx="2154526" cy="27533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FB5570-1C8C-48D5-868F-80C327D5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52" y="120398"/>
            <a:ext cx="1869359" cy="33086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3EE690-9827-45A5-A0B4-6085D78FD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25" y="120398"/>
            <a:ext cx="1869359" cy="3308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0EA18-3F35-43EE-95EC-45B5F8E09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2" y="4205516"/>
            <a:ext cx="5492181" cy="13730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DAFAA7-40D5-405A-A8A0-2C28F442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rgbClr val="FFFFFF"/>
                </a:solidFill>
              </a:rPr>
              <a:t>减少</a:t>
            </a:r>
            <a:r>
              <a:rPr lang="en-US" altLang="zh-CN" sz="3200">
                <a:solidFill>
                  <a:srgbClr val="FFFFFF"/>
                </a:solidFill>
              </a:rPr>
              <a:t>Draw calls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B01D7-1072-4B2E-9F83-514FB0D7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zh-CN" altLang="en-US" sz="1800">
                <a:solidFill>
                  <a:srgbClr val="FFFFFF"/>
                </a:solidFill>
              </a:rPr>
              <a:t>在不同的屏占比，采用不同的</a:t>
            </a:r>
            <a:r>
              <a:rPr lang="en-US" altLang="zh-CN" sz="1800">
                <a:solidFill>
                  <a:srgbClr val="FFFFFF"/>
                </a:solidFill>
              </a:rPr>
              <a:t>LOD</a:t>
            </a:r>
            <a:endParaRPr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2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C5534-9498-4EF2-9DA3-DD03E933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减少</a:t>
            </a:r>
            <a:r>
              <a:rPr lang="en-US" altLang="zh-CN" sz="2800" dirty="0"/>
              <a:t>Draw Calls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623EF9-9137-486F-BFD9-05F9630C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zh-CN" altLang="en-US" sz="1700" dirty="0"/>
              <a:t>合并模型、材质、地形裁剪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4C93E-A658-4137-B0E0-4274E8FB0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8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3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2A478-DD2F-4ADC-A994-56BDFBC34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sz="4800" dirty="0"/>
              <a:t>GPU Thread</a:t>
            </a:r>
            <a:r>
              <a:rPr lang="zh-CN" altLang="en-US" sz="4800" dirty="0"/>
              <a:t>（</a:t>
            </a:r>
            <a:r>
              <a:rPr lang="en-US" altLang="zh-CN" sz="4800" dirty="0"/>
              <a:t>GPU</a:t>
            </a:r>
            <a:r>
              <a:rPr lang="zh-CN" altLang="en-US" sz="4800" dirty="0"/>
              <a:t>运行）</a:t>
            </a:r>
            <a:endParaRPr lang="en-US" altLang="zh-CN" sz="4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2E65A-C390-407F-8F1D-BDDF43A2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119" y="5091763"/>
            <a:ext cx="2871195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rgbClr val="FFC000"/>
                </a:solidFill>
              </a:rPr>
              <a:t>接受到渲染所需信息之后，将像素最终的表现画在屏幕上的耗时</a:t>
            </a:r>
            <a:endParaRPr lang="en-US" altLang="zh-CN" sz="2000" dirty="0">
              <a:solidFill>
                <a:srgbClr val="FFC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DE471-B462-4C5D-BFC3-9B23BD884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663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46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RenderPass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Forward Rendering &amp; Deferred Rendering</a:t>
            </a:r>
            <a:endParaRPr lang="zh-CN" altLang="en-US" dirty="0"/>
          </a:p>
          <a:p>
            <a:pPr lvl="1"/>
            <a:r>
              <a:rPr lang="zh-CN" altLang="en-US" dirty="0"/>
              <a:t>延迟性能比前向更高，所有的不透明渲染都存储成</a:t>
            </a:r>
            <a:r>
              <a:rPr lang="en-US" altLang="zh-CN" dirty="0"/>
              <a:t>g-buffer</a:t>
            </a:r>
            <a:r>
              <a:rPr lang="zh-CN" altLang="en-US" dirty="0"/>
              <a:t>。然后所有光只遍历一遍。</a:t>
            </a:r>
          </a:p>
          <a:p>
            <a:pPr lvl="1"/>
            <a:r>
              <a:rPr lang="zh-CN" altLang="en-US" dirty="0"/>
              <a:t>前向一盏光会执行一遍物体的渲染流程。</a:t>
            </a:r>
          </a:p>
          <a:p>
            <a:pPr lvl="1"/>
            <a:r>
              <a:rPr lang="zh-CN" altLang="en-US" dirty="0"/>
              <a:t>延迟消耗的带宽更高。</a:t>
            </a:r>
          </a:p>
          <a:p>
            <a:r>
              <a:rPr lang="en-US" altLang="zh-CN" dirty="0"/>
              <a:t>Buffers</a:t>
            </a:r>
          </a:p>
          <a:p>
            <a:pPr lvl="1"/>
            <a:r>
              <a:rPr lang="en-US" altLang="zh-CN" dirty="0"/>
              <a:t>Z-Buffer = Depth Buffer</a:t>
            </a:r>
            <a:r>
              <a:rPr lang="zh-CN" altLang="en-US" dirty="0"/>
              <a:t>，</a:t>
            </a:r>
            <a:r>
              <a:rPr lang="en-US" altLang="zh-CN" dirty="0"/>
              <a:t>Z</a:t>
            </a:r>
            <a:r>
              <a:rPr lang="zh-CN" altLang="en-US" dirty="0"/>
              <a:t>表示纵深方向，存储深度值，</a:t>
            </a:r>
            <a:r>
              <a:rPr lang="en-US" altLang="zh-CN" dirty="0"/>
              <a:t>Reverse-Z</a:t>
            </a:r>
          </a:p>
          <a:p>
            <a:pPr lvl="1"/>
            <a:r>
              <a:rPr lang="en-US" altLang="zh-CN" dirty="0"/>
              <a:t>G-Buffer = Geometric Buffer (</a:t>
            </a:r>
            <a:r>
              <a:rPr lang="en-US" altLang="zh-CN" dirty="0" err="1"/>
              <a:t>BaseColor,Normal,Specular,Roughness</a:t>
            </a:r>
            <a:r>
              <a:rPr lang="en-US" altLang="zh-CN" dirty="0"/>
              <a:t>) Deferred/Forward Rendering </a:t>
            </a:r>
            <a:r>
              <a:rPr lang="zh-CN" altLang="en-US" dirty="0"/>
              <a:t>的 </a:t>
            </a:r>
            <a:r>
              <a:rPr lang="en-US" altLang="zh-CN" dirty="0"/>
              <a:t>Lighting Pass</a:t>
            </a:r>
            <a:r>
              <a:rPr lang="zh-CN" altLang="en-US" dirty="0"/>
              <a:t>阶段读取，用于光照</a:t>
            </a:r>
            <a:endParaRPr lang="en-US" altLang="zh-CN" dirty="0"/>
          </a:p>
          <a:p>
            <a:pPr lvl="1"/>
            <a:r>
              <a:rPr lang="en-US" altLang="zh-CN" dirty="0"/>
              <a:t>D-Buffer</a:t>
            </a:r>
          </a:p>
          <a:p>
            <a:pPr lvl="2"/>
            <a:r>
              <a:rPr lang="en-US" altLang="zh-CN" dirty="0"/>
              <a:t>D-Buffer = Decal Buffer</a:t>
            </a:r>
            <a:r>
              <a:rPr lang="zh-CN" altLang="en-US" dirty="0"/>
              <a:t>，是</a:t>
            </a:r>
            <a:r>
              <a:rPr lang="en-US" altLang="zh-CN" dirty="0"/>
              <a:t>UE</a:t>
            </a:r>
            <a:r>
              <a:rPr lang="zh-CN" altLang="en-US" dirty="0"/>
              <a:t>中用于存储延迟贴花材质信息的缓冲区，与</a:t>
            </a:r>
            <a:r>
              <a:rPr lang="en-US" altLang="zh-CN" dirty="0"/>
              <a:t>G-Buffer</a:t>
            </a:r>
            <a:r>
              <a:rPr lang="zh-CN" altLang="en-US" dirty="0"/>
              <a:t>类似，由多张纹理组成，需要用到深度图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0B6FAD-98F3-4397-AEC3-63845328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" y="248654"/>
            <a:ext cx="12133333" cy="5038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5310D7-AFBC-45D7-8472-A6A340CD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7" y="0"/>
            <a:ext cx="798129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3BCDCC-09F2-46D5-A70F-9759E79F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" y="800428"/>
            <a:ext cx="12180952" cy="52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6996C-4420-4C89-BFF2-2F318184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 err="1"/>
              <a:t>RenderDoc</a:t>
            </a:r>
            <a:r>
              <a:rPr lang="zh-CN" altLang="en-US" sz="3200" dirty="0"/>
              <a:t>使用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56092A-1341-410F-9564-B32AB04BD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5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59983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81F30-5F69-4432-BD05-5BC85B07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7C276-638B-4B88-A067-3A5208B7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5472B3-0051-412F-ADFF-838F11C9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33"/>
            <a:ext cx="12192000" cy="648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0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62BA0-FF2B-4B5C-A01E-DC26EBFD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FD5CF-75D2-490D-81DC-82A96152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76829-0A12-45B4-8B47-BE86C10E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662"/>
            <a:ext cx="12192000" cy="63423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918781-3B3A-489C-9525-2B68617C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7" y="252412"/>
            <a:ext cx="9906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0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8A3BC-18CB-4E6F-BCBA-AD04F031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522604"/>
            <a:ext cx="3150129" cy="1544422"/>
          </a:xfrm>
        </p:spPr>
        <p:txBody>
          <a:bodyPr anchor="b">
            <a:normAutofit/>
          </a:bodyPr>
          <a:lstStyle/>
          <a:p>
            <a:r>
              <a:rPr lang="en-GB" altLang="zh-CN" sz="4000"/>
              <a:t>Shader Complexity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0FBE0-EFCA-44CF-A065-97245AD1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r>
              <a:rPr lang="zh-CN" altLang="en-US" sz="2000" dirty="0"/>
              <a:t>指令数太多</a:t>
            </a:r>
            <a:endParaRPr lang="en-US" altLang="zh-CN" sz="2000" dirty="0"/>
          </a:p>
          <a:p>
            <a:r>
              <a:rPr lang="zh-CN" altLang="en-US" sz="2000" dirty="0"/>
              <a:t>采样的贴图数太多</a:t>
            </a:r>
            <a:endParaRPr lang="en-US" altLang="zh-CN" sz="2000" dirty="0"/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开销</a:t>
            </a:r>
            <a:endParaRPr lang="en-US" altLang="zh-CN" sz="2000" dirty="0"/>
          </a:p>
          <a:p>
            <a:r>
              <a:rPr lang="zh-CN" altLang="en-US" sz="2000" dirty="0"/>
              <a:t>质量切换、参数切换</a:t>
            </a:r>
            <a:endParaRPr lang="en-US" altLang="zh-CN" sz="2000" dirty="0"/>
          </a:p>
          <a:p>
            <a:r>
              <a:rPr lang="zh-CN" altLang="en-US" sz="2000" dirty="0"/>
              <a:t>复杂的运算如果可以挪到顶点着色器就挪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60A40-A1BE-4F3C-B5C7-019D0339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r="22450" b="1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DC668-DF12-46DE-8989-54FCCBBEF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8" r="21125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BF3FEE-19D2-4927-82D5-71AC54D6D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6" r="24105" b="-1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E06E4F-689C-4C20-96C4-2FC1B8E49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6" r="3" b="1837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8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48F86-8C01-44D3-AB0C-470FF4AE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altLang="zh-CN" sz="3200" dirty="0"/>
              <a:t>Shader Complexity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78C5E1-5E34-495D-B764-2EB819C5A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2656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7C30F-A72F-46A0-BBE6-8CFACED8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/>
              <a:t>过度绘制（</a:t>
            </a:r>
            <a:r>
              <a:rPr lang="en-US" altLang="zh-CN" dirty="0"/>
              <a:t>Overdraw</a:t>
            </a:r>
            <a:r>
              <a:rPr lang="zh-CN" altLang="en-US" dirty="0"/>
              <a:t>）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E7C96139-6188-44F1-AB29-55BE122062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1387" y="2139156"/>
            <a:ext cx="52292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BB9ACA-5710-464E-BF90-1340F99998A5}"/>
              </a:ext>
            </a:extLst>
          </p:cNvPr>
          <p:cNvSpPr txBox="1"/>
          <p:nvPr/>
        </p:nvSpPr>
        <p:spPr>
          <a:xfrm>
            <a:off x="1020388" y="1268591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GPU</a:t>
            </a:r>
            <a:r>
              <a:rPr lang="zh-CN" altLang="en-US" dirty="0"/>
              <a:t>的大部分操作不是基于单个像素，而是基于块绘制的，叫做</a:t>
            </a:r>
            <a:r>
              <a:rPr lang="en-US" altLang="zh-CN" dirty="0"/>
              <a:t>Quad</a:t>
            </a:r>
            <a:r>
              <a:rPr lang="zh-CN" altLang="en-US" dirty="0"/>
              <a:t>，是由</a:t>
            </a:r>
            <a:r>
              <a:rPr lang="en-US" altLang="zh-CN" dirty="0"/>
              <a:t>4</a:t>
            </a:r>
            <a:r>
              <a:rPr lang="zh-CN" altLang="en-US" dirty="0"/>
              <a:t>个像素（</a:t>
            </a:r>
            <a:r>
              <a:rPr lang="en-US" altLang="zh-CN" dirty="0"/>
              <a:t>2X2</a:t>
            </a:r>
            <a:r>
              <a:rPr lang="zh-CN" altLang="en-US" dirty="0"/>
              <a:t>）组成的像素块</a:t>
            </a:r>
          </a:p>
        </p:txBody>
      </p:sp>
    </p:spTree>
    <p:extLst>
      <p:ext uri="{BB962C8B-B14F-4D97-AF65-F5344CB8AC3E}">
        <p14:creationId xmlns:p14="http://schemas.microsoft.com/office/powerpoint/2010/main" val="350615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33B03-E520-4876-B1F2-54B193DB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dirty="0"/>
              <a:t>性能、目标帧率、画面质量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C1877F-E2BE-4032-AAF0-45D2E7BCA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015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7600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80A5-2051-4297-A93F-E71CE1AE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altLang="zh-CN" sz="3200" dirty="0"/>
              <a:t>Quad Overdraw</a:t>
            </a:r>
            <a:br>
              <a:rPr lang="en-US" altLang="zh-CN" sz="3200" dirty="0"/>
            </a:br>
            <a:r>
              <a:rPr lang="en-US" altLang="zh-CN" sz="3200" dirty="0" err="1"/>
              <a:t>Optimaztion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ViewModes</a:t>
            </a:r>
            <a:r>
              <a:rPr lang="en-US" altLang="zh-CN" sz="3200" dirty="0"/>
              <a:t> </a:t>
            </a:r>
            <a:r>
              <a:rPr lang="zh-CN" altLang="en-US" sz="3200" dirty="0"/>
              <a:t>显示</a:t>
            </a:r>
            <a:r>
              <a:rPr lang="en-US" altLang="zh-CN" sz="3200" dirty="0"/>
              <a:t>GPU</a:t>
            </a:r>
            <a:r>
              <a:rPr lang="zh-CN" altLang="en-US" sz="3200" dirty="0"/>
              <a:t>对每个</a:t>
            </a:r>
            <a:r>
              <a:rPr lang="en-US" altLang="zh-CN" sz="3200" dirty="0"/>
              <a:t>Quad</a:t>
            </a:r>
            <a:r>
              <a:rPr lang="zh-CN" altLang="en-US" sz="3200" dirty="0"/>
              <a:t>的绘制次数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9A6CA1-117B-472E-8FCE-FB2DD3714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67950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0F9DD-F059-4782-8AF9-BE688EEE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altLang="zh-CN" sz="2600">
                <a:solidFill>
                  <a:schemeClr val="bg1"/>
                </a:solidFill>
              </a:rPr>
              <a:t>Light Complexity</a:t>
            </a:r>
            <a:endParaRPr lang="zh-CN" altLang="en-US" sz="260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0D0E0-AF8A-4062-A3FD-D06FFFF3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1700" dirty="0">
                <a:solidFill>
                  <a:schemeClr val="bg1"/>
                </a:solidFill>
              </a:rPr>
              <a:t>减少动态光数量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投射阴影开销很大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固定光源，尽量避免重叠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手动开关光源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63A6CA-05AD-4F2A-9266-38F53D56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1290699"/>
            <a:ext cx="5212080" cy="2241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58B07F-1747-4E6F-8D5A-3B075A90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1297214"/>
            <a:ext cx="5212080" cy="22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E1474-5092-4C2D-97CC-C6F5B2B4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LOD(Level Of Detail)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512B2-750F-4B41-9BBF-EFB67E63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在程序设计和计算机图形学领域，细节层次</a:t>
            </a:r>
            <a:r>
              <a:rPr lang="en-US" altLang="zh-CN" dirty="0"/>
              <a:t>(Level of detail)</a:t>
            </a:r>
            <a:r>
              <a:rPr lang="zh-CN" altLang="en-US" dirty="0"/>
              <a:t>随着物体或者模型远离观察者而逐步降低。由于它能够通过减少多边形的数目从而提高渲染效率，所以在计算机与视频游戏中使用了这项技术。由于物体距离很远，所以理论上并不会察觉到模型或者物体的视觉质量会有所下降。</a:t>
            </a:r>
          </a:p>
        </p:txBody>
      </p:sp>
    </p:spTree>
    <p:extLst>
      <p:ext uri="{BB962C8B-B14F-4D97-AF65-F5344CB8AC3E}">
        <p14:creationId xmlns:p14="http://schemas.microsoft.com/office/powerpoint/2010/main" val="204516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第三季度手机谁卖得好？小米国产品牌第一，苹果出货量狂涨_全球">
            <a:extLst>
              <a:ext uri="{FF2B5EF4-FFF2-40B4-BE49-F238E27FC236}">
                <a16:creationId xmlns:a16="http://schemas.microsoft.com/office/drawing/2014/main" id="{A311F2A7-BDAC-49E3-8D4E-2FA5C304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9091" r="2247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5E256F-5A2C-459D-90BA-944994F3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 dirty="0"/>
              <a:t>机型适配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4FCD56B-419C-4C91-B6E2-F439484F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可扩展性（画质低中高）</a:t>
            </a:r>
            <a:endParaRPr lang="en-US" altLang="zh-CN" sz="1700" dirty="0"/>
          </a:p>
          <a:p>
            <a:r>
              <a:rPr lang="en-US" altLang="zh-CN" sz="1700" dirty="0"/>
              <a:t>Iphone8</a:t>
            </a:r>
            <a:r>
              <a:rPr lang="zh-CN" altLang="en-US" sz="1700" dirty="0"/>
              <a:t>和高通</a:t>
            </a:r>
            <a:r>
              <a:rPr lang="en-US" altLang="zh-CN" sz="1700" dirty="0"/>
              <a:t>625</a:t>
            </a:r>
            <a:endParaRPr lang="en-US" sz="1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7403D9-33EF-4771-9A69-1ADBB97A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66760-823C-4977-93A7-63BC715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200"/>
              <a:t>Niagra LOD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0D1324-4304-4499-AA5D-E883D758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204" y="3996108"/>
            <a:ext cx="5586942" cy="20951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0737A6-4B26-4225-B13D-0DA80928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37" y="786195"/>
            <a:ext cx="5586942" cy="17040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7AAE0D-C286-44C6-B0EB-BE0267C37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4177683"/>
            <a:ext cx="5586942" cy="17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0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71CD2-F144-406F-845B-3C655E4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800">
                <a:solidFill>
                  <a:srgbClr val="4C5642"/>
                </a:solidFill>
              </a:rPr>
              <a:t>StaticMeshLODGroup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B66552-9B50-4B5E-9C8F-CFD2E1C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7" r="-1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4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AC307-F1DB-4939-9F3E-17EFA077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HLOD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C40A0-E336-493E-BC2A-6A521B0DB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把</a:t>
            </a:r>
            <a:r>
              <a:rPr lang="en-US" altLang="zh-CN" dirty="0"/>
              <a:t>LOD3</a:t>
            </a:r>
            <a:r>
              <a:rPr lang="zh-CN" altLang="en-US" dirty="0"/>
              <a:t>级别生成的</a:t>
            </a:r>
            <a:r>
              <a:rPr lang="en-US" altLang="zh-CN" dirty="0"/>
              <a:t>Mesh</a:t>
            </a:r>
            <a:r>
              <a:rPr lang="zh-CN" altLang="en-US" dirty="0"/>
              <a:t>，合成一个</a:t>
            </a:r>
            <a:r>
              <a:rPr lang="en-US" altLang="zh-CN" dirty="0"/>
              <a:t>Proxy</a:t>
            </a:r>
            <a:r>
              <a:rPr lang="zh-CN" altLang="en-US" dirty="0"/>
              <a:t>的代理，这个代理也是</a:t>
            </a:r>
            <a:r>
              <a:rPr lang="en-US" altLang="zh-CN" dirty="0" err="1"/>
              <a:t>StaticMesh</a:t>
            </a:r>
            <a:r>
              <a:rPr lang="zh-CN" altLang="en-US" dirty="0"/>
              <a:t>和纹理，这样做的好处是，你都使用</a:t>
            </a:r>
            <a:r>
              <a:rPr lang="en-US" altLang="zh-CN" dirty="0"/>
              <a:t>LOD3</a:t>
            </a:r>
            <a:r>
              <a:rPr lang="zh-CN" altLang="en-US" dirty="0"/>
              <a:t>了，想必是离得很远的，那还绘制个三四千的组件不划算。不如直接合成一个</a:t>
            </a:r>
            <a:r>
              <a:rPr lang="en-US" altLang="zh-CN" dirty="0" err="1"/>
              <a:t>StaticMesh</a:t>
            </a:r>
            <a:r>
              <a:rPr lang="zh-CN" altLang="en-US" dirty="0"/>
              <a:t>画出来。</a:t>
            </a:r>
          </a:p>
        </p:txBody>
      </p:sp>
    </p:spTree>
    <p:extLst>
      <p:ext uri="{BB962C8B-B14F-4D97-AF65-F5344CB8AC3E}">
        <p14:creationId xmlns:p14="http://schemas.microsoft.com/office/powerpoint/2010/main" val="378334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0520D-2D0C-4C65-B97A-6E875C0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/>
              <a:t>通过</a:t>
            </a:r>
            <a:r>
              <a:rPr lang="en-US" altLang="zh-CN" sz="5400"/>
              <a:t>Python</a:t>
            </a:r>
            <a:r>
              <a:rPr lang="zh-CN" altLang="en-US" sz="5400"/>
              <a:t>自动合并角色</a:t>
            </a:r>
            <a:endParaRPr lang="en-US" altLang="zh-CN" sz="540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FD2047-FA90-45C9-A2F7-67FB853D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2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8B4B-51A7-47A6-8BFF-1705AD33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Automation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959B83-AB9C-4962-8E1D-A93B545F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3629555" cy="29415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规范化制作流程</a:t>
            </a:r>
            <a:endParaRPr lang="en-US" altLang="zh-CN" sz="18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11F7E6-122B-4F0D-B9F5-C611A14B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48" y="1036142"/>
            <a:ext cx="3066482" cy="2315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40C162-69FA-493E-AD90-9D4918B6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868" y="1250796"/>
            <a:ext cx="3066482" cy="2100539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1D7105-DE2B-46BB-B67F-81761D7BA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60"/>
          <a:stretch/>
        </p:blipFill>
        <p:spPr>
          <a:xfrm>
            <a:off x="5189784" y="3498320"/>
            <a:ext cx="3066482" cy="11426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030AD0-6B22-42F0-9725-D1864F800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104" y="3498320"/>
            <a:ext cx="3066482" cy="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A5A665-9DF4-4826-B4A5-D9A97256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谢谢观看！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63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r>
              <a:rPr lang="zh-CN" altLang="en-US" dirty="0"/>
              <a:t>毫秒原则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一般游戏，只要保证每帧耗时不超过</a:t>
            </a:r>
            <a:r>
              <a:rPr lang="en-US" altLang="zh-CN"/>
              <a:t>16ms</a:t>
            </a:r>
            <a:r>
              <a:rPr lang="zh-CN" altLang="en-US"/>
              <a:t>，就是一秒</a:t>
            </a:r>
            <a:r>
              <a:rPr lang="en-US" altLang="zh-CN"/>
              <a:t>60</a:t>
            </a:r>
            <a:r>
              <a:rPr lang="zh-CN" altLang="en-US"/>
              <a:t>帧，那基本没啥事，但是我们是</a:t>
            </a:r>
            <a:r>
              <a:rPr lang="en-US" altLang="zh-CN"/>
              <a:t>zplan</a:t>
            </a:r>
            <a:r>
              <a:rPr lang="zh-CN" altLang="en-US"/>
              <a:t>，</a:t>
            </a:r>
            <a:r>
              <a:rPr lang="en-US" altLang="zh-CN"/>
              <a:t>qq</a:t>
            </a:r>
            <a:r>
              <a:rPr lang="zh-CN" altLang="en-US"/>
              <a:t>会吃掉一部分新能，平台又回吃掉一部分性能，所以通过测试发现，只要超过</a:t>
            </a:r>
            <a:r>
              <a:rPr lang="en-US" altLang="zh-CN"/>
              <a:t>10ms</a:t>
            </a:r>
            <a:r>
              <a:rPr lang="zh-CN" altLang="en-US"/>
              <a:t>，一段时间后就会发热降频。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C067C67-7F5D-452F-814C-D5259A55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zh-CN" altLang="en-US" sz="1700" dirty="0">
                <a:solidFill>
                  <a:schemeClr val="tx1">
                    <a:alpha val="80000"/>
                  </a:schemeClr>
                </a:solidFill>
              </a:rPr>
              <a:t>影响性能的因素有哪些？</a:t>
            </a:r>
            <a:endParaRPr lang="en-US" altLang="zh-CN" sz="17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1700" dirty="0">
                <a:solidFill>
                  <a:schemeClr val="tx1">
                    <a:alpha val="80000"/>
                  </a:schemeClr>
                </a:solidFill>
              </a:rPr>
              <a:t>通过一些常用的工具帮助定位瓶颈。</a:t>
            </a:r>
            <a:endParaRPr lang="en-US" altLang="zh-CN" sz="17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1700" dirty="0">
                <a:solidFill>
                  <a:schemeClr val="tx1">
                    <a:alpha val="80000"/>
                  </a:schemeClr>
                </a:solidFill>
              </a:rPr>
              <a:t>分享一些常见的问题。</a:t>
            </a:r>
            <a:endParaRPr lang="en-US" sz="17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C99D5-CDEE-471F-AF4D-3F45423C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" r="5" b="5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4CE0A5-1BDD-42E8-98AB-4EF86919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1196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4C0142-9B38-495C-B20D-51084CF7C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" r="1113" b="-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AFE3340-40FD-41CB-8F0F-B5241AA0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影响性能的因素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模型数量</a:t>
            </a:r>
            <a:endParaRPr lang="en-US" altLang="zh-CN" dirty="0"/>
          </a:p>
          <a:p>
            <a:r>
              <a:rPr lang="en-US" altLang="zh-CN" dirty="0"/>
              <a:t>draw call</a:t>
            </a:r>
            <a:r>
              <a:rPr lang="zh-CN" altLang="en-US" dirty="0"/>
              <a:t>、</a:t>
            </a:r>
            <a:r>
              <a:rPr lang="en-US" altLang="zh-CN" dirty="0"/>
              <a:t>Overdraw</a:t>
            </a:r>
          </a:p>
          <a:p>
            <a:r>
              <a:rPr lang="zh-CN" altLang="en-US" dirty="0"/>
              <a:t>贴图尺寸</a:t>
            </a:r>
            <a:endParaRPr lang="en-US" altLang="zh-CN" dirty="0"/>
          </a:p>
          <a:p>
            <a:r>
              <a:rPr lang="zh-CN" altLang="en-US" dirty="0"/>
              <a:t>材质复杂度</a:t>
            </a:r>
            <a:endParaRPr lang="en-US" altLang="zh-CN" dirty="0"/>
          </a:p>
          <a:p>
            <a:r>
              <a:rPr lang="zh-CN" altLang="en-US" dirty="0"/>
              <a:t>逻辑复杂度（动画、</a:t>
            </a:r>
            <a:r>
              <a:rPr lang="en-US" altLang="zh-CN" dirty="0"/>
              <a:t>UI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case-by-case</a:t>
            </a:r>
            <a:r>
              <a:rPr lang="zh-CN" altLang="en-US" dirty="0"/>
              <a:t>：是的，没有什么更好的办法</a:t>
            </a:r>
            <a:endParaRPr lang="en-US" altLang="zh-CN" dirty="0"/>
          </a:p>
          <a:p>
            <a:r>
              <a:rPr lang="zh-CN" altLang="en-US" dirty="0"/>
              <a:t>最小化每个物体的元素数量。</a:t>
            </a:r>
            <a:endParaRPr lang="en-US" altLang="zh-CN" dirty="0"/>
          </a:p>
          <a:p>
            <a:r>
              <a:rPr lang="zh-CN" altLang="en-US" dirty="0"/>
              <a:t>模型合并，形成单个元素上有一定数量的三角面</a:t>
            </a:r>
            <a:endParaRPr lang="en-US" altLang="zh-CN" dirty="0"/>
          </a:p>
          <a:p>
            <a:r>
              <a:rPr lang="zh-CN" altLang="en-US" dirty="0"/>
              <a:t>不透明的材质性能最快，因为有最佳的</a:t>
            </a:r>
            <a:r>
              <a:rPr lang="en-US" altLang="zh-CN" dirty="0" err="1"/>
              <a:t>Zbuffer</a:t>
            </a:r>
            <a:r>
              <a:rPr lang="zh-CN" altLang="en-US" dirty="0"/>
              <a:t>裁剪，蒙版会慢一些，半透明最慢，因为有多次绘制开销</a:t>
            </a:r>
            <a:endParaRPr lang="en-US" altLang="zh-CN" dirty="0"/>
          </a:p>
          <a:p>
            <a:r>
              <a:rPr lang="en-US" altLang="zh-CN" dirty="0"/>
              <a:t>Skinned Mesh</a:t>
            </a:r>
            <a:r>
              <a:rPr lang="zh-CN" altLang="en-US" dirty="0"/>
              <a:t>顶点处理要比</a:t>
            </a:r>
            <a:r>
              <a:rPr lang="en-US" altLang="zh-CN" dirty="0"/>
              <a:t>Static Mesh</a:t>
            </a:r>
            <a:r>
              <a:rPr lang="zh-CN" altLang="en-US" dirty="0"/>
              <a:t>顶点处理要求更多的性能。</a:t>
            </a:r>
            <a:endParaRPr lang="en-US" altLang="zh-CN" dirty="0"/>
          </a:p>
          <a:p>
            <a:r>
              <a:rPr lang="zh-CN" altLang="en-US" dirty="0"/>
              <a:t>贴图格式能压缩就压缩。贴图内存越小，片上命中率就越高，总的传输量也少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r>
              <a:rPr lang="zh-CN" altLang="en-US" dirty="0"/>
              <a:t>能开</a:t>
            </a:r>
            <a:r>
              <a:rPr lang="en-US" altLang="zh-CN" dirty="0"/>
              <a:t>mipmap</a:t>
            </a:r>
            <a:r>
              <a:rPr lang="zh-CN" altLang="en-US" dirty="0"/>
              <a:t>就开</a:t>
            </a:r>
            <a:r>
              <a:rPr lang="en-US" altLang="zh-CN" dirty="0"/>
              <a:t>mipmap</a:t>
            </a:r>
            <a:r>
              <a:rPr lang="zh-CN" altLang="en-US" dirty="0"/>
              <a:t>（前提是能用到，</a:t>
            </a:r>
            <a:r>
              <a:rPr lang="en-US" altLang="zh-CN" dirty="0"/>
              <a:t>UI</a:t>
            </a:r>
            <a:r>
              <a:rPr lang="zh-CN" altLang="en-US" dirty="0"/>
              <a:t>贴图就不用开了）。与减少实际使用的贴图内存是一个道理，但是会增加总贴图的内存占用大小，需要在内存开销和带宽开销上做一个平衡。</a:t>
            </a:r>
          </a:p>
          <a:p>
            <a:r>
              <a:rPr lang="en-US" altLang="zh-CN" dirty="0"/>
              <a:t>3DTexture Sampling</a:t>
            </a:r>
            <a:r>
              <a:rPr lang="zh-CN" altLang="en-US" dirty="0"/>
              <a:t>有显著开销。</a:t>
            </a:r>
            <a:r>
              <a:rPr lang="en-US" altLang="zh-CN" dirty="0"/>
              <a:t>Trilinear</a:t>
            </a:r>
            <a:r>
              <a:rPr lang="zh-CN" altLang="en-US" dirty="0"/>
              <a:t>其实就相当于</a:t>
            </a:r>
            <a:r>
              <a:rPr lang="en-US" altLang="zh-CN" dirty="0"/>
              <a:t>tex3D</a:t>
            </a:r>
            <a:r>
              <a:rPr lang="zh-CN" altLang="en-US" dirty="0"/>
              <a:t>了，</a:t>
            </a:r>
            <a:r>
              <a:rPr lang="en-US" altLang="zh-CN" dirty="0"/>
              <a:t>Bilinear</a:t>
            </a:r>
            <a:r>
              <a:rPr lang="zh-CN" altLang="en-US" dirty="0"/>
              <a:t>能忍就尽量凑合用着吧。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LUT(look up texture)</a:t>
            </a:r>
            <a:r>
              <a:rPr lang="zh-CN" altLang="en-US" dirty="0"/>
              <a:t>很可能是负优化。需要对比权衡带宽占用</a:t>
            </a:r>
            <a:r>
              <a:rPr lang="en-US" altLang="zh-CN" dirty="0"/>
              <a:t>+texture fetch</a:t>
            </a:r>
            <a:r>
              <a:rPr lang="zh-CN" altLang="en-US" dirty="0"/>
              <a:t>操作增加与</a:t>
            </a:r>
            <a:r>
              <a:rPr lang="en-US" altLang="zh-CN" dirty="0"/>
              <a:t>ALU</a:t>
            </a:r>
            <a:r>
              <a:rPr lang="zh-CN" altLang="en-US" dirty="0"/>
              <a:t>占用增加降低并行效率，另外还很可能涉及到美术工作流和最终效果，所以是个不是很好进行操作的优化。</a:t>
            </a:r>
          </a:p>
          <a:p>
            <a:r>
              <a:rPr lang="zh-CN" altLang="en-US" dirty="0"/>
              <a:t>通道图能合并就合并，减少</a:t>
            </a:r>
            <a:r>
              <a:rPr lang="en-US" altLang="zh-CN" dirty="0"/>
              <a:t>Shader</a:t>
            </a:r>
            <a:r>
              <a:rPr lang="zh-CN" altLang="en-US" dirty="0"/>
              <a:t>中贴图采样次数，比如</a:t>
            </a:r>
            <a:r>
              <a:rPr lang="en-US" altLang="zh-CN" dirty="0"/>
              <a:t>RMA</a:t>
            </a:r>
            <a:r>
              <a:rPr lang="zh-CN" altLang="en-US" dirty="0"/>
              <a:t>，</a:t>
            </a:r>
            <a:r>
              <a:rPr lang="en-US" altLang="zh-CN" dirty="0"/>
              <a:t>RTA</a:t>
            </a:r>
            <a:r>
              <a:rPr lang="zh-CN" altLang="en-US" dirty="0"/>
              <a:t>贴图合并。</a:t>
            </a:r>
          </a:p>
          <a:p>
            <a:r>
              <a:rPr lang="zh-CN" altLang="en-US" dirty="0"/>
              <a:t>控制</a:t>
            </a:r>
            <a:r>
              <a:rPr lang="en-US" altLang="zh-CN" dirty="0"/>
              <a:t>Framebuffer</a:t>
            </a:r>
            <a:r>
              <a:rPr lang="zh-CN" altLang="en-US" dirty="0"/>
              <a:t>大小。</a:t>
            </a:r>
          </a:p>
          <a:p>
            <a:r>
              <a:rPr lang="zh-CN" altLang="en-US" dirty="0"/>
              <a:t>总顶点数量也是带宽开销的影响因素。虽然以现在</a:t>
            </a:r>
            <a:r>
              <a:rPr lang="en-US" altLang="zh-CN" dirty="0"/>
              <a:t>GPU</a:t>
            </a:r>
            <a:r>
              <a:rPr lang="zh-CN" altLang="en-US" dirty="0"/>
              <a:t>的计算能力来说，顶点数增多产生的</a:t>
            </a:r>
            <a:r>
              <a:rPr lang="en-US" altLang="zh-CN" dirty="0"/>
              <a:t>VS</a:t>
            </a:r>
            <a:r>
              <a:rPr lang="zh-CN" altLang="en-US" dirty="0"/>
              <a:t>计算开销增加通常是忽略不计的。但是仍不能忽略总顶点数量对于</a:t>
            </a:r>
            <a:r>
              <a:rPr lang="en-US" altLang="zh-CN" dirty="0" err="1"/>
              <a:t>VertexBuffer</a:t>
            </a:r>
            <a:r>
              <a:rPr lang="zh-CN" altLang="en-US" dirty="0"/>
              <a:t>所消耗带宽的影响，对于总顶点数的限制应该更多的从带宽消耗上去进行测试和分析。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1916</TotalTime>
  <Words>1846</Words>
  <Application>Microsoft Office PowerPoint</Application>
  <PresentationFormat>宽屏</PresentationFormat>
  <Paragraphs>163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Office 主题</vt:lpstr>
      <vt:lpstr>UE4性能优化</vt:lpstr>
      <vt:lpstr>为什么要性能优化？</vt:lpstr>
      <vt:lpstr>性能、质量、特性 </vt:lpstr>
      <vt:lpstr>性能、目标帧率、画面质量</vt:lpstr>
      <vt:lpstr>16毫秒原则</vt:lpstr>
      <vt:lpstr>PowerPoint 演示文稿</vt:lpstr>
      <vt:lpstr>影响性能的因素</vt:lpstr>
      <vt:lpstr>移动设备渲染通用优化建议</vt:lpstr>
      <vt:lpstr>移动设备渲染通用优化建议</vt:lpstr>
      <vt:lpstr>纹理过滤</vt:lpstr>
      <vt:lpstr>各向异性过滤</vt:lpstr>
      <vt:lpstr>贴图格式</vt:lpstr>
      <vt:lpstr>材质混合</vt:lpstr>
      <vt:lpstr>抗锯齿</vt:lpstr>
      <vt:lpstr>挑战</vt:lpstr>
      <vt:lpstr>寻找瓶颈</vt:lpstr>
      <vt:lpstr>分析一帧</vt:lpstr>
      <vt:lpstr>木桶效应</vt:lpstr>
      <vt:lpstr>Profiling(CPU)</vt:lpstr>
      <vt:lpstr>PowerPoint 演示文稿</vt:lpstr>
      <vt:lpstr>PowerPoint 演示文稿</vt:lpstr>
      <vt:lpstr>游戏线程（CPU运行）</vt:lpstr>
      <vt:lpstr>Tick</vt:lpstr>
      <vt:lpstr>Tick stat game: 显示Tick的耗时情况 dumpticks: 可将所有正在tick的actor打印到log中</vt:lpstr>
      <vt:lpstr>耗时高的函数</vt:lpstr>
      <vt:lpstr>Draw thread（CPU运行）</vt:lpstr>
      <vt:lpstr>Draw Call</vt:lpstr>
      <vt:lpstr>Draw calls</vt:lpstr>
      <vt:lpstr>减少Draw Call 模型合并 </vt:lpstr>
      <vt:lpstr>减少Draw calls</vt:lpstr>
      <vt:lpstr>减少Draw Calls</vt:lpstr>
      <vt:lpstr>GPU Thread（GPU运行）</vt:lpstr>
      <vt:lpstr>RenderPass</vt:lpstr>
      <vt:lpstr>RenderDoc使用</vt:lpstr>
      <vt:lpstr>PowerPoint 演示文稿</vt:lpstr>
      <vt:lpstr>PowerPoint 演示文稿</vt:lpstr>
      <vt:lpstr>Shader Complexity</vt:lpstr>
      <vt:lpstr>Shader Complexity</vt:lpstr>
      <vt:lpstr>过度绘制（Overdraw） </vt:lpstr>
      <vt:lpstr>Quad Overdraw Optimaztion ViewModes 显示GPU对每个Quad的绘制次数</vt:lpstr>
      <vt:lpstr>Light Complexity</vt:lpstr>
      <vt:lpstr>LOD(Level Of Detail)</vt:lpstr>
      <vt:lpstr>机型适配</vt:lpstr>
      <vt:lpstr>Niagra LOD</vt:lpstr>
      <vt:lpstr>StaticMeshLODGroup</vt:lpstr>
      <vt:lpstr>HLOD</vt:lpstr>
      <vt:lpstr>通过Python自动合并角色</vt:lpstr>
      <vt:lpstr>Automation</vt:lpstr>
      <vt:lpstr>谢谢观看！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音游性能优化</dc:title>
  <dc:creator>T162129</dc:creator>
  <cp:lastModifiedBy>T162129</cp:lastModifiedBy>
  <cp:revision>204</cp:revision>
  <dcterms:created xsi:type="dcterms:W3CDTF">2022-02-24T09:34:55Z</dcterms:created>
  <dcterms:modified xsi:type="dcterms:W3CDTF">2022-03-02T05:55:40Z</dcterms:modified>
</cp:coreProperties>
</file>